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"/>
  </p:notesMasterIdLst>
  <p:sldIdLst>
    <p:sldId id="256" r:id="rId2"/>
    <p:sldId id="267" r:id="rId3"/>
    <p:sldId id="271" r:id="rId4"/>
    <p:sldId id="274" r:id="rId5"/>
    <p:sldId id="275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imon Richards" initials="SR" lastIdx="1" clrIdx="0">
    <p:extLst>
      <p:ext uri="{19B8F6BF-5375-455C-9EA6-DF929625EA0E}">
        <p15:presenceInfo xmlns:p15="http://schemas.microsoft.com/office/powerpoint/2012/main" userId="168802c13ce3c4a9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80" autoAdjust="0"/>
    <p:restoredTop sz="94660"/>
  </p:normalViewPr>
  <p:slideViewPr>
    <p:cSldViewPr snapToGrid="0">
      <p:cViewPr varScale="1">
        <p:scale>
          <a:sx n="70" d="100"/>
          <a:sy n="70" d="100"/>
        </p:scale>
        <p:origin x="460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ommentAuthors" Target="commentAuthor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1400DF-16A9-4C70-B816-39618D555159}" type="datetimeFigureOut">
              <a:rPr lang="en-GB" smtClean="0"/>
              <a:t>01/08/2021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BF13E38-3C0A-45DC-9552-64872D45599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840273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CFF77BC-E0F5-4BB1-A608-C08A6E68616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2FE964F8-66D2-47F0-BBC4-9B663486B10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1E381CDD-656D-4ABB-A1EB-955AED22D2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6C39C4-C2BE-428E-BF18-75A52000F748}" type="datetime1">
              <a:rPr lang="en-GB" smtClean="0"/>
              <a:t>01/08/2021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10A666FA-7B63-46F8-872A-F741B55BEE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8BD7F744-388E-4B60-8474-F78FD3A98A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715E4B-2C06-4FEF-B31C-A305EF5EE21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045093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BA52526-0E0E-4E6C-AAB1-ACAB49C1E1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F856188D-DD32-4051-A44A-02642BC9465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BD6FA3C1-5B36-4B87-8B27-CF93A08AD9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43A09E-C7FA-4C36-965B-92723B018CCF}" type="datetime1">
              <a:rPr lang="en-GB" smtClean="0"/>
              <a:t>01/08/2021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07AF1F49-C77B-4288-8D61-670F1BBFE9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F0B8F3C4-E1EF-4B1B-9BE9-575BD101B8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715E4B-2C06-4FEF-B31C-A305EF5EE21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188298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82C2820A-FC81-4DA2-BD6D-DFFF65C2A88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A05CE7BD-39F3-4F45-991F-D9D6C2FFE71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F3074C84-2D66-4EEC-962F-B128C72E96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53332C-D399-494F-AFEC-B5B628F4D0A8}" type="datetime1">
              <a:rPr lang="en-GB" smtClean="0"/>
              <a:t>01/08/2021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A9A8FDF8-DAEC-44AB-B275-7D0BEA534F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D88A7993-8B84-44FD-A721-60485AAAE5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715E4B-2C06-4FEF-B31C-A305EF5EE21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511094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51E4AB7-DCA0-49C5-92A6-1788E4DBAB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D269DEC1-56BF-4A23-99B8-A5007681F00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61E59BD1-B567-4E6F-9C69-B8A13D6287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A9F903-F549-4529-962D-F91A9B9F7816}" type="datetime1">
              <a:rPr lang="en-GB" smtClean="0"/>
              <a:t>01/08/2021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4913B167-B7BE-4957-AAE4-2323AE3922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80C6C00C-AA88-4CC2-8BFA-08E2E5F8BB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715E4B-2C06-4FEF-B31C-A305EF5EE21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881251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4B72449-EFF7-4F45-8198-36DB9B6BDA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769211BC-7872-4B4F-980B-C3B44989ED5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3FE4CE1E-77DA-4345-9012-DAFF112F97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5A065C-3262-4549-A278-04CC0B71CF1E}" type="datetime1">
              <a:rPr lang="en-GB" smtClean="0"/>
              <a:t>01/08/2021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299F3543-11DC-4294-8563-C8ABB3B8ED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07AA273D-2F27-49C5-B5D8-5B253691BC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715E4B-2C06-4FEF-B31C-A305EF5EE21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441407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1F5E820-EFD2-483A-AA31-EC1E505B4C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8C6E1B3E-E8E5-4D3F-9461-E51C2194BD8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ECA75324-AC8C-49DF-A616-04AAFE761C0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CD7743C6-9937-4C88-89E6-3E59987A41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DC4EE3-2E8C-4453-B426-3530CA722FFE}" type="datetime1">
              <a:rPr lang="en-GB" smtClean="0"/>
              <a:t>01/08/2021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D78DA81A-0D57-4193-B00D-6E3BD9154E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C6DD02FB-E52F-40F0-928B-B004A68C96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715E4B-2C06-4FEF-B31C-A305EF5EE21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587489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9624B58-2C82-4507-85D9-BF308BABC3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7FCE9F35-E8BE-4740-9AF2-E3D9A0FB4F5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D39DBDE2-CC0C-4AA4-8FDB-96A005585A5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CA87E32C-7050-416F-A45B-E91BAA3AECA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3A827350-5623-47DD-8F53-82B712F4BCA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30943AD6-7B0E-4DD2-868D-8771423A9F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A7DDAD-6219-476E-8442-1E9616D85CAF}" type="datetime1">
              <a:rPr lang="en-GB" smtClean="0"/>
              <a:t>01/08/2021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A679A48B-EFE3-4238-BE2E-EF3E5962B8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162FD58B-705A-48EF-BAD2-4176E77997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715E4B-2C06-4FEF-B31C-A305EF5EE21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330600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B4C333C-C6D6-451F-87CC-F72599091F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7431436F-3A00-43B7-81B4-5ABCC5A963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89776B-2D4B-4E19-A5D3-30443C0F9C80}" type="datetime1">
              <a:rPr lang="en-GB" smtClean="0"/>
              <a:t>01/08/2021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75869FFC-0A5F-439F-ADDF-A9250297DC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6806D55E-2F83-457A-818F-6A9EAB6971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715E4B-2C06-4FEF-B31C-A305EF5EE21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537316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3AC0B6BD-5DDE-438E-8429-17A64DB170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FB7435-3C7A-409D-8FDD-E20EC91D7C11}" type="datetime1">
              <a:rPr lang="en-GB" smtClean="0"/>
              <a:t>01/08/2021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C03980D4-35AB-4D72-93C3-772FA4A8FE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B5D5EB57-2D2E-4A04-AA6D-B8586C3CD9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715E4B-2C06-4FEF-B31C-A305EF5EE21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237512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7E36289-F4A7-463E-90B1-6F1D90995B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98EC14C1-F9E6-40BB-AB89-462147A787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E06B7E9E-9F60-48C2-9037-F3730F9D56F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3BD7C307-A7C9-461E-8D83-2C5ED47D45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695783-C801-4AE4-9510-4C41CD848747}" type="datetime1">
              <a:rPr lang="en-GB" smtClean="0"/>
              <a:t>01/08/2021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1DAFFEBC-42BC-4270-8CBC-08AAEC5E89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5C941B70-D184-4920-9916-07C772D4BF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715E4B-2C06-4FEF-B31C-A305EF5EE21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035331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D995261-1FFC-48F1-942E-D30AB307B2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D3B560B6-5D00-487F-87B9-93D5FE9E0E6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50BD426A-D7C8-430B-ABA0-B54AD0150A7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3A8EA6D3-7F74-46D7-8226-72E2D83263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D433DD-3B1D-4B88-BD05-E19E81F4C276}" type="datetime1">
              <a:rPr lang="en-GB" smtClean="0"/>
              <a:t>01/08/2021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926511D0-7E74-43D5-AB90-5457F2B263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EBC55C19-40CF-43F8-8AF2-1DB0F9418B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715E4B-2C06-4FEF-B31C-A305EF5EE21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495944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637A15CF-C88E-45D8-B5F0-4EFD1A08E5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E2632411-F68E-4434-8A70-A222474D579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56B2643C-AAE3-475F-9AAE-FF42E0C644A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BFA6CC-AA6E-4B5B-9FFD-AFD4EDE4DBD5}" type="datetime1">
              <a:rPr lang="en-GB" smtClean="0"/>
              <a:t>01/08/2021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438E681E-8CA2-49EA-AB51-05E69DB4D47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6CB5F8FE-F429-403F-A8FA-B21ADA2602D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715E4B-2C06-4FEF-B31C-A305EF5EE21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210345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760D8FD-FD5B-4303-B606-51BE2EB428C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3274708"/>
          </a:xfrm>
        </p:spPr>
        <p:txBody>
          <a:bodyPr>
            <a:normAutofit fontScale="90000"/>
          </a:bodyPr>
          <a:lstStyle/>
          <a:p>
            <a:r>
              <a:rPr lang="en-GB" b="1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GB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b="1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GB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b="1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GB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b="1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GB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b="1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GB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b="1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GB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b="1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GB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b="1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GB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6700" b="1" dirty="0">
                <a:latin typeface="Arial" panose="020B0604020202020204" pitchFamily="34" charset="0"/>
                <a:cs typeface="Arial" panose="020B0604020202020204" pitchFamily="34" charset="0"/>
              </a:rPr>
              <a:t>BTYFC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626B0689-69F0-42F3-9F32-64217D668E1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69057" y="4317655"/>
            <a:ext cx="9144000" cy="1655762"/>
          </a:xfrm>
        </p:spPr>
        <p:txBody>
          <a:bodyPr/>
          <a:lstStyle/>
          <a:p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2021-22 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Registration Process: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ClubPay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4F5AD9C7-CBB6-4BA6-B7D9-EE88682094B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5209" y="884583"/>
            <a:ext cx="2381582" cy="23815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21554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xmlns="" id="{822E392F-C2E4-4D55-AD7A-9FFD4FE303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715E4B-2C06-4FEF-B31C-A305EF5EE214}" type="slidenum">
              <a:rPr lang="en-GB" smtClean="0"/>
              <a:t>2</a:t>
            </a:fld>
            <a:endParaRPr lang="en-GB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201A431B-945B-40CE-8B1B-5F2BE967A49C}"/>
              </a:ext>
            </a:extLst>
          </p:cNvPr>
          <p:cNvSpPr txBox="1"/>
          <p:nvPr/>
        </p:nvSpPr>
        <p:spPr>
          <a:xfrm>
            <a:off x="665223" y="242520"/>
            <a:ext cx="883927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>
                <a:latin typeface="Arial" panose="020B0604020202020204" pitchFamily="34" charset="0"/>
                <a:cs typeface="Arial" panose="020B0604020202020204" pitchFamily="34" charset="0"/>
              </a:rPr>
              <a:t>BTYFC registration process has been simplified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F9523B77-00ED-46D7-BA30-D37B304BDA63}"/>
              </a:ext>
            </a:extLst>
          </p:cNvPr>
          <p:cNvSpPr txBox="1"/>
          <p:nvPr/>
        </p:nvSpPr>
        <p:spPr>
          <a:xfrm>
            <a:off x="365761" y="394920"/>
            <a:ext cx="1019683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>
                <a:latin typeface="Arial" panose="020B0604020202020204" pitchFamily="34" charset="0"/>
                <a:cs typeface="Arial" panose="020B0604020202020204" pitchFamily="34" charset="0"/>
              </a:rPr>
              <a:t>__________________________________________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6C33FE86-ED05-4E13-AA0A-1DC544387E7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39777" y="136525"/>
            <a:ext cx="925748" cy="925748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6C2529E0-CEA0-41E7-9161-8AA7185A6A0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54312" y="1179801"/>
            <a:ext cx="5703735" cy="3208351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3050582B-8728-47E2-AEEC-824BC95793B7}"/>
              </a:ext>
            </a:extLst>
          </p:cNvPr>
          <p:cNvSpPr txBox="1"/>
          <p:nvPr/>
        </p:nvSpPr>
        <p:spPr>
          <a:xfrm>
            <a:off x="530753" y="951295"/>
            <a:ext cx="6011185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u="sng" dirty="0" err="1">
                <a:latin typeface="Arial" panose="020B0604020202020204" pitchFamily="34" charset="0"/>
                <a:cs typeface="Arial" panose="020B0604020202020204" pitchFamily="34" charset="0"/>
              </a:rPr>
              <a:t>ClubPay</a:t>
            </a:r>
            <a:r>
              <a:rPr lang="en-GB" sz="2400" b="1" u="sng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GB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Lower Admin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Greater Financial Control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Transparency/Auditable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Data collection/availability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GDPR compliant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User friendly</a:t>
            </a:r>
          </a:p>
          <a:p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2400" dirty="0" err="1">
                <a:latin typeface="Arial" panose="020B0604020202020204" pitchFamily="34" charset="0"/>
                <a:cs typeface="Arial" panose="020B0604020202020204" pitchFamily="34" charset="0"/>
              </a:rPr>
              <a:t>ClubPay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has been fully tested on Under 13s Mustangs. Feedback was positive:</a:t>
            </a:r>
          </a:p>
          <a:p>
            <a:pPr algn="ctr"/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GB" sz="2400" i="1" dirty="0">
                <a:latin typeface="Arial" panose="020B0604020202020204" pitchFamily="34" charset="0"/>
                <a:cs typeface="Arial" panose="020B0604020202020204" pitchFamily="34" charset="0"/>
              </a:rPr>
              <a:t>“It was pretty easy, even for this technophobe”</a:t>
            </a:r>
          </a:p>
          <a:p>
            <a:pPr algn="ctr"/>
            <a:endParaRPr lang="en-GB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20602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05FE4AE4-25BA-4C5E-8AEE-9E869DEC02C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9511" y="996284"/>
            <a:ext cx="5756745" cy="3238169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xmlns="" id="{822E392F-C2E4-4D55-AD7A-9FFD4FE303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715E4B-2C06-4FEF-B31C-A305EF5EE214}" type="slidenum">
              <a:rPr lang="en-GB" smtClean="0"/>
              <a:t>3</a:t>
            </a:fld>
            <a:endParaRPr lang="en-GB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29543" y="2579861"/>
            <a:ext cx="4278057" cy="2943116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201A431B-945B-40CE-8B1B-5F2BE967A49C}"/>
              </a:ext>
            </a:extLst>
          </p:cNvPr>
          <p:cNvSpPr txBox="1"/>
          <p:nvPr/>
        </p:nvSpPr>
        <p:spPr>
          <a:xfrm>
            <a:off x="665223" y="242520"/>
            <a:ext cx="531106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 err="1">
                <a:latin typeface="Arial" panose="020B0604020202020204" pitchFamily="34" charset="0"/>
                <a:cs typeface="Arial" panose="020B0604020202020204" pitchFamily="34" charset="0"/>
              </a:rPr>
              <a:t>ClubPay</a:t>
            </a:r>
            <a:r>
              <a:rPr lang="en-GB" sz="3200" dirty="0">
                <a:latin typeface="Arial" panose="020B0604020202020204" pitchFamily="34" charset="0"/>
                <a:cs typeface="Arial" panose="020B0604020202020204" pitchFamily="34" charset="0"/>
              </a:rPr>
              <a:t>: How does it work?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F9523B77-00ED-46D7-BA30-D37B304BDA63}"/>
              </a:ext>
            </a:extLst>
          </p:cNvPr>
          <p:cNvSpPr txBox="1"/>
          <p:nvPr/>
        </p:nvSpPr>
        <p:spPr>
          <a:xfrm>
            <a:off x="365761" y="394920"/>
            <a:ext cx="1019683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>
                <a:latin typeface="Arial" panose="020B0604020202020204" pitchFamily="34" charset="0"/>
                <a:cs typeface="Arial" panose="020B0604020202020204" pitchFamily="34" charset="0"/>
              </a:rPr>
              <a:t>__________________________________________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6C33FE86-ED05-4E13-AA0A-1DC544387E7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39777" y="136525"/>
            <a:ext cx="925748" cy="925748"/>
          </a:xfrm>
          <a:prstGeom prst="rect">
            <a:avLst/>
          </a:prstGeom>
        </p:spPr>
      </p:pic>
      <p:sp>
        <p:nvSpPr>
          <p:cNvPr id="4" name="Oval 3">
            <a:extLst>
              <a:ext uri="{FF2B5EF4-FFF2-40B4-BE49-F238E27FC236}">
                <a16:creationId xmlns:a16="http://schemas.microsoft.com/office/drawing/2014/main" xmlns="" id="{3AE29106-CBE8-46F8-B36B-F09A37E35FE8}"/>
              </a:ext>
            </a:extLst>
          </p:cNvPr>
          <p:cNvSpPr/>
          <p:nvPr/>
        </p:nvSpPr>
        <p:spPr>
          <a:xfrm>
            <a:off x="1085837" y="2266695"/>
            <a:ext cx="632708" cy="278295"/>
          </a:xfrm>
          <a:prstGeom prst="ellipse">
            <a:avLst/>
          </a:prstGeom>
          <a:noFill/>
          <a:ln w="222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7B386265-E0FB-47E9-9890-A4AFC5D07AE3}"/>
              </a:ext>
            </a:extLst>
          </p:cNvPr>
          <p:cNvSpPr txBox="1"/>
          <p:nvPr/>
        </p:nvSpPr>
        <p:spPr>
          <a:xfrm>
            <a:off x="9379670" y="1508289"/>
            <a:ext cx="2215158" cy="646331"/>
          </a:xfrm>
          <a:prstGeom prst="rect">
            <a:avLst/>
          </a:prstGeom>
          <a:noFill/>
          <a:ln>
            <a:solidFill>
              <a:schemeClr val="tx1">
                <a:lumMod val="95000"/>
                <a:lumOff val="5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GB" dirty="0"/>
              <a:t>Select 1 of </a:t>
            </a:r>
            <a:r>
              <a:rPr lang="en-GB" dirty="0" smtClean="0"/>
              <a:t>2 </a:t>
            </a:r>
            <a:r>
              <a:rPr lang="en-GB" dirty="0"/>
              <a:t>products</a:t>
            </a:r>
          </a:p>
          <a:p>
            <a:r>
              <a:rPr lang="en-GB" dirty="0"/>
              <a:t>(see slide 5)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C77B3106-57F6-4E2D-8B98-6081BC722D94}"/>
              </a:ext>
            </a:extLst>
          </p:cNvPr>
          <p:cNvSpPr txBox="1"/>
          <p:nvPr/>
        </p:nvSpPr>
        <p:spPr>
          <a:xfrm>
            <a:off x="2213178" y="5987018"/>
            <a:ext cx="1762277" cy="369332"/>
          </a:xfrm>
          <a:prstGeom prst="rect">
            <a:avLst/>
          </a:prstGeom>
          <a:noFill/>
          <a:ln>
            <a:solidFill>
              <a:schemeClr val="tx1">
                <a:lumMod val="95000"/>
                <a:lumOff val="5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GB" dirty="0"/>
              <a:t>Complete details</a:t>
            </a:r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xmlns="" id="{628FCACF-F899-4A5A-A5BF-2373C1438216}"/>
              </a:ext>
            </a:extLst>
          </p:cNvPr>
          <p:cNvCxnSpPr>
            <a:stCxn id="9" idx="1"/>
          </p:cNvCxnSpPr>
          <p:nvPr/>
        </p:nvCxnSpPr>
        <p:spPr>
          <a:xfrm flipH="1">
            <a:off x="6466788" y="1831455"/>
            <a:ext cx="2912882" cy="996586"/>
          </a:xfrm>
          <a:prstGeom prst="straightConnector1">
            <a:avLst/>
          </a:prstGeom>
          <a:ln>
            <a:solidFill>
              <a:schemeClr val="tx1">
                <a:lumMod val="95000"/>
                <a:lumOff val="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xmlns="" id="{A33D23A3-3AA7-488C-B4C1-4CC3F9A0DAAA}"/>
              </a:ext>
            </a:extLst>
          </p:cNvPr>
          <p:cNvCxnSpPr>
            <a:cxnSpLocks/>
            <a:stCxn id="12" idx="3"/>
          </p:cNvCxnSpPr>
          <p:nvPr/>
        </p:nvCxnSpPr>
        <p:spPr>
          <a:xfrm flipV="1">
            <a:off x="3975455" y="6066262"/>
            <a:ext cx="2566747" cy="105422"/>
          </a:xfrm>
          <a:prstGeom prst="straightConnector1">
            <a:avLst/>
          </a:prstGeom>
          <a:ln>
            <a:solidFill>
              <a:schemeClr val="tx1">
                <a:lumMod val="95000"/>
                <a:lumOff val="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xmlns="" id="{86F558A5-F81C-4835-B2F3-8BFFE0282ACD}"/>
              </a:ext>
            </a:extLst>
          </p:cNvPr>
          <p:cNvCxnSpPr>
            <a:cxnSpLocks/>
            <a:stCxn id="17" idx="0"/>
          </p:cNvCxnSpPr>
          <p:nvPr/>
        </p:nvCxnSpPr>
        <p:spPr>
          <a:xfrm flipH="1" flipV="1">
            <a:off x="1455745" y="2544990"/>
            <a:ext cx="4793" cy="2232503"/>
          </a:xfrm>
          <a:prstGeom prst="straightConnector1">
            <a:avLst/>
          </a:prstGeom>
          <a:ln>
            <a:solidFill>
              <a:schemeClr val="tx1">
                <a:lumMod val="95000"/>
                <a:lumOff val="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78556" y="4016423"/>
            <a:ext cx="4961814" cy="2632673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1E4BC5DD-65A8-49F4-AD47-614394044B67}"/>
              </a:ext>
            </a:extLst>
          </p:cNvPr>
          <p:cNvSpPr txBox="1"/>
          <p:nvPr/>
        </p:nvSpPr>
        <p:spPr>
          <a:xfrm>
            <a:off x="169511" y="4777493"/>
            <a:ext cx="2582054" cy="369332"/>
          </a:xfrm>
          <a:prstGeom prst="rect">
            <a:avLst/>
          </a:prstGeom>
          <a:noFill/>
          <a:ln>
            <a:solidFill>
              <a:schemeClr val="tx1">
                <a:lumMod val="95000"/>
                <a:lumOff val="5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GB" dirty="0"/>
              <a:t>Select ‘Memberships’ tab</a:t>
            </a:r>
          </a:p>
        </p:txBody>
      </p:sp>
    </p:spTree>
    <p:extLst>
      <p:ext uri="{BB962C8B-B14F-4D97-AF65-F5344CB8AC3E}">
        <p14:creationId xmlns:p14="http://schemas.microsoft.com/office/powerpoint/2010/main" val="226843011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xmlns="" id="{822E392F-C2E4-4D55-AD7A-9FFD4FE303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715E4B-2C06-4FEF-B31C-A305EF5EE214}" type="slidenum">
              <a:rPr lang="en-GB" smtClean="0"/>
              <a:t>4</a:t>
            </a:fld>
            <a:endParaRPr lang="en-GB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201A431B-945B-40CE-8B1B-5F2BE967A49C}"/>
              </a:ext>
            </a:extLst>
          </p:cNvPr>
          <p:cNvSpPr txBox="1"/>
          <p:nvPr/>
        </p:nvSpPr>
        <p:spPr>
          <a:xfrm>
            <a:off x="665223" y="242520"/>
            <a:ext cx="480933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 err="1">
                <a:latin typeface="Arial" panose="020B0604020202020204" pitchFamily="34" charset="0"/>
                <a:cs typeface="Arial" panose="020B0604020202020204" pitchFamily="34" charset="0"/>
              </a:rPr>
              <a:t>ClubPay</a:t>
            </a:r>
            <a:r>
              <a:rPr lang="en-GB" sz="3200" dirty="0">
                <a:latin typeface="Arial" panose="020B0604020202020204" pitchFamily="34" charset="0"/>
                <a:cs typeface="Arial" panose="020B0604020202020204" pitchFamily="34" charset="0"/>
              </a:rPr>
              <a:t>: Product options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F9523B77-00ED-46D7-BA30-D37B304BDA63}"/>
              </a:ext>
            </a:extLst>
          </p:cNvPr>
          <p:cNvSpPr txBox="1"/>
          <p:nvPr/>
        </p:nvSpPr>
        <p:spPr>
          <a:xfrm>
            <a:off x="365761" y="394920"/>
            <a:ext cx="1019683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>
                <a:latin typeface="Arial" panose="020B0604020202020204" pitchFamily="34" charset="0"/>
                <a:cs typeface="Arial" panose="020B0604020202020204" pitchFamily="34" charset="0"/>
              </a:rPr>
              <a:t>__________________________________________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6C33FE86-ED05-4E13-AA0A-1DC544387E7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39777" y="136525"/>
            <a:ext cx="925748" cy="925748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8EDBBF5D-2635-4F27-B310-271BED486509}"/>
              </a:ext>
            </a:extLst>
          </p:cNvPr>
          <p:cNvSpPr txBox="1"/>
          <p:nvPr/>
        </p:nvSpPr>
        <p:spPr>
          <a:xfrm>
            <a:off x="7649156" y="979694"/>
            <a:ext cx="4309606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>
                <a:latin typeface="Arial" panose="020B0604020202020204" pitchFamily="34" charset="0"/>
                <a:cs typeface="Arial" panose="020B0604020202020204" pitchFamily="34" charset="0"/>
              </a:rPr>
              <a:t>Fees cover: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GB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200" dirty="0">
                <a:latin typeface="Arial" panose="020B0604020202020204" pitchFamily="34" charset="0"/>
                <a:cs typeface="Arial" panose="020B0604020202020204" pitchFamily="34" charset="0"/>
              </a:rPr>
              <a:t>Facilities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200" dirty="0">
                <a:latin typeface="Arial" panose="020B0604020202020204" pitchFamily="34" charset="0"/>
                <a:cs typeface="Arial" panose="020B0604020202020204" pitchFamily="34" charset="0"/>
              </a:rPr>
              <a:t>Kit/Equipment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200" dirty="0">
                <a:latin typeface="Arial" panose="020B0604020202020204" pitchFamily="34" charset="0"/>
                <a:cs typeface="Arial" panose="020B0604020202020204" pitchFamily="34" charset="0"/>
              </a:rPr>
              <a:t>League registration fees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200" dirty="0">
                <a:latin typeface="Arial" panose="020B0604020202020204" pitchFamily="34" charset="0"/>
                <a:cs typeface="Arial" panose="020B0604020202020204" pitchFamily="34" charset="0"/>
              </a:rPr>
              <a:t>FA Coaching courses/DBS checks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200" dirty="0">
                <a:latin typeface="Arial" panose="020B0604020202020204" pitchFamily="34" charset="0"/>
                <a:cs typeface="Arial" panose="020B0604020202020204" pitchFamily="34" charset="0"/>
              </a:rPr>
              <a:t>Insurance</a:t>
            </a:r>
          </a:p>
          <a:p>
            <a:endParaRPr lang="en-GB" sz="1200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1200" dirty="0">
                <a:latin typeface="Arial" panose="020B0604020202020204" pitchFamily="34" charset="0"/>
                <a:cs typeface="Arial" panose="020B0604020202020204" pitchFamily="34" charset="0"/>
              </a:rPr>
              <a:t>Please select the correct option for your player:</a:t>
            </a:r>
            <a:endParaRPr lang="en-GB" sz="1200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1200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28600" indent="-228600">
              <a:buAutoNum type="arabicPeriod"/>
            </a:pPr>
            <a:r>
              <a:rPr lang="en-GB" sz="12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2021-22 </a:t>
            </a:r>
            <a:r>
              <a:rPr lang="en-GB" sz="1200" b="1" i="1" dirty="0">
                <a:latin typeface="Arial" panose="020B0604020202020204" pitchFamily="34" charset="0"/>
                <a:cs typeface="Arial" panose="020B0604020202020204" pitchFamily="34" charset="0"/>
              </a:rPr>
              <a:t>U7 to </a:t>
            </a:r>
            <a:r>
              <a:rPr lang="en-GB" sz="12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U16 </a:t>
            </a:r>
            <a:r>
              <a:rPr lang="en-GB" sz="1200" b="1" i="1" dirty="0">
                <a:latin typeface="Arial" panose="020B0604020202020204" pitchFamily="34" charset="0"/>
                <a:cs typeface="Arial" panose="020B0604020202020204" pitchFamily="34" charset="0"/>
              </a:rPr>
              <a:t>player membership:</a:t>
            </a:r>
            <a:r>
              <a:rPr lang="en-GB" sz="1200" i="1" dirty="0">
                <a:latin typeface="Arial" panose="020B0604020202020204" pitchFamily="34" charset="0"/>
                <a:cs typeface="Arial" panose="020B0604020202020204" pitchFamily="34" charset="0"/>
              </a:rPr>
              <a:t> the majority of players will fall in to this category</a:t>
            </a:r>
          </a:p>
          <a:p>
            <a:pPr marL="228600" indent="-228600">
              <a:buAutoNum type="arabicPeriod"/>
            </a:pPr>
            <a:endParaRPr lang="en-GB" sz="1200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28600" indent="-228600">
              <a:buFontTx/>
              <a:buAutoNum type="arabicPeriod"/>
            </a:pPr>
            <a:r>
              <a:rPr lang="en-GB" sz="12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2021-22 </a:t>
            </a:r>
            <a:r>
              <a:rPr lang="en-GB" sz="1200" b="1" i="1" dirty="0">
                <a:latin typeface="Arial" panose="020B0604020202020204" pitchFamily="34" charset="0"/>
                <a:cs typeface="Arial" panose="020B0604020202020204" pitchFamily="34" charset="0"/>
              </a:rPr>
              <a:t>U7 to U18 player membership (sibling):</a:t>
            </a:r>
            <a:r>
              <a:rPr lang="en-GB" sz="1200" i="1" dirty="0">
                <a:latin typeface="Arial" panose="020B0604020202020204" pitchFamily="34" charset="0"/>
                <a:cs typeface="Arial" panose="020B0604020202020204" pitchFamily="34" charset="0"/>
              </a:rPr>
              <a:t> use this for your second(+) children</a:t>
            </a:r>
          </a:p>
          <a:p>
            <a:pPr marL="228600" indent="-228600">
              <a:buFontTx/>
              <a:buAutoNum type="arabicPeriod"/>
            </a:pPr>
            <a:endParaRPr lang="en-GB" sz="12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5223" y="1062273"/>
            <a:ext cx="6959958" cy="47881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719216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xmlns="" id="{822E392F-C2E4-4D55-AD7A-9FFD4FE303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715E4B-2C06-4FEF-B31C-A305EF5EE214}" type="slidenum">
              <a:rPr lang="en-GB" smtClean="0"/>
              <a:t>5</a:t>
            </a:fld>
            <a:endParaRPr lang="en-GB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201A431B-945B-40CE-8B1B-5F2BE967A49C}"/>
              </a:ext>
            </a:extLst>
          </p:cNvPr>
          <p:cNvSpPr txBox="1"/>
          <p:nvPr/>
        </p:nvSpPr>
        <p:spPr>
          <a:xfrm>
            <a:off x="665223" y="242520"/>
            <a:ext cx="291938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 err="1">
                <a:latin typeface="Arial" panose="020B0604020202020204" pitchFamily="34" charset="0"/>
                <a:cs typeface="Arial" panose="020B0604020202020204" pitchFamily="34" charset="0"/>
              </a:rPr>
              <a:t>ClubPay</a:t>
            </a:r>
            <a:r>
              <a:rPr lang="en-GB" sz="3200" dirty="0">
                <a:latin typeface="Arial" panose="020B0604020202020204" pitchFamily="34" charset="0"/>
                <a:cs typeface="Arial" panose="020B0604020202020204" pitchFamily="34" charset="0"/>
              </a:rPr>
              <a:t>: Help!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F9523B77-00ED-46D7-BA30-D37B304BDA63}"/>
              </a:ext>
            </a:extLst>
          </p:cNvPr>
          <p:cNvSpPr txBox="1"/>
          <p:nvPr/>
        </p:nvSpPr>
        <p:spPr>
          <a:xfrm>
            <a:off x="365761" y="394920"/>
            <a:ext cx="1019683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>
                <a:latin typeface="Arial" panose="020B0604020202020204" pitchFamily="34" charset="0"/>
                <a:cs typeface="Arial" panose="020B0604020202020204" pitchFamily="34" charset="0"/>
              </a:rPr>
              <a:t>__________________________________________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6C33FE86-ED05-4E13-AA0A-1DC544387E7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39777" y="136525"/>
            <a:ext cx="925748" cy="925748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8EDBBF5D-2635-4F27-B310-271BED486509}"/>
              </a:ext>
            </a:extLst>
          </p:cNvPr>
          <p:cNvSpPr txBox="1"/>
          <p:nvPr/>
        </p:nvSpPr>
        <p:spPr>
          <a:xfrm>
            <a:off x="2196447" y="1393162"/>
            <a:ext cx="7802687" cy="830997"/>
          </a:xfrm>
          <a:prstGeom prst="rect">
            <a:avLst/>
          </a:prstGeom>
          <a:noFill/>
          <a:ln>
            <a:solidFill>
              <a:schemeClr val="tx1">
                <a:lumMod val="95000"/>
                <a:lumOff val="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Please contact your Coach/Manager in the first instance for </a:t>
            </a:r>
            <a:r>
              <a:rPr lang="en-GB" sz="1600" dirty="0" err="1">
                <a:latin typeface="Arial" panose="020B0604020202020204" pitchFamily="34" charset="0"/>
                <a:cs typeface="Arial" panose="020B0604020202020204" pitchFamily="34" charset="0"/>
              </a:rPr>
              <a:t>ClubPay</a:t>
            </a: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 support.</a:t>
            </a:r>
          </a:p>
          <a:p>
            <a:endParaRPr lang="en-GB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Otherwise, please use the ‘Contact’ option on the Homepage.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4A2D0F95-0977-434E-917B-B655F1DF486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57502" y="2670602"/>
            <a:ext cx="6876996" cy="3868310"/>
          </a:xfrm>
          <a:prstGeom prst="rect">
            <a:avLst/>
          </a:prstGeom>
        </p:spPr>
      </p:pic>
      <p:sp>
        <p:nvSpPr>
          <p:cNvPr id="9" name="Oval 8">
            <a:extLst>
              <a:ext uri="{FF2B5EF4-FFF2-40B4-BE49-F238E27FC236}">
                <a16:creationId xmlns:a16="http://schemas.microsoft.com/office/drawing/2014/main" xmlns="" id="{7C0A6470-DA74-443E-B186-4DF3F6EB43CE}"/>
              </a:ext>
            </a:extLst>
          </p:cNvPr>
          <p:cNvSpPr/>
          <p:nvPr/>
        </p:nvSpPr>
        <p:spPr>
          <a:xfrm>
            <a:off x="7097605" y="2934034"/>
            <a:ext cx="368670" cy="149086"/>
          </a:xfrm>
          <a:prstGeom prst="ellipse">
            <a:avLst/>
          </a:prstGeom>
          <a:noFill/>
          <a:ln w="222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xmlns="" id="{98DB7819-C635-4C2B-9A8C-9EB0B291B8CB}"/>
              </a:ext>
            </a:extLst>
          </p:cNvPr>
          <p:cNvCxnSpPr>
            <a:cxnSpLocks/>
          </p:cNvCxnSpPr>
          <p:nvPr/>
        </p:nvCxnSpPr>
        <p:spPr>
          <a:xfrm>
            <a:off x="5184742" y="2224159"/>
            <a:ext cx="1912863" cy="709875"/>
          </a:xfrm>
          <a:prstGeom prst="straightConnector1">
            <a:avLst/>
          </a:prstGeom>
          <a:ln>
            <a:solidFill>
              <a:schemeClr val="tx1">
                <a:lumMod val="95000"/>
                <a:lumOff val="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6376291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1074</TotalTime>
  <Words>170</Words>
  <Application>Microsoft Office PowerPoint</Application>
  <PresentationFormat>Widescreen</PresentationFormat>
  <Paragraphs>46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9" baseType="lpstr">
      <vt:lpstr>Arial</vt:lpstr>
      <vt:lpstr>Calibri</vt:lpstr>
      <vt:lpstr>Calibri Light</vt:lpstr>
      <vt:lpstr>Office Theme</vt:lpstr>
      <vt:lpstr>        BTYFC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BTYFC</dc:title>
  <dc:creator>Simon Richards</dc:creator>
  <cp:lastModifiedBy>David Field</cp:lastModifiedBy>
  <cp:revision>89</cp:revision>
  <dcterms:created xsi:type="dcterms:W3CDTF">2018-01-31T20:29:54Z</dcterms:created>
  <dcterms:modified xsi:type="dcterms:W3CDTF">2021-08-01T10:54:50Z</dcterms:modified>
</cp:coreProperties>
</file>